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58" r:id="rId5"/>
    <p:sldId id="259" r:id="rId6"/>
    <p:sldId id="260" r:id="rId7"/>
    <p:sldId id="261" r:id="rId8"/>
    <p:sldId id="262" r:id="rId9"/>
    <p:sldId id="263" r:id="rId10"/>
    <p:sldId id="286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F518-931C-46AF-9176-FC2A7D971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3EE7A-995E-4C33-A93A-97BBAB483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629C1-1946-435D-8AF1-46CE6871C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3669E-0CF4-4C58-B177-1F1AA790E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55D43-EFC0-4DE3-8034-1B912F370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38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05349-FEC6-4EA8-B79D-83B4449B0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6C47C-697E-486F-8CE4-8A3B8F921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848AE-BD4C-4AC6-B6BE-C411FE6AE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CD54C-B57F-46DA-8BB6-389B3A8B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997C-6D3D-443C-AB81-329F5B492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898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1140-0E3B-4405-A4C0-9C92D2D5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697E3-D43B-4CB2-BBD6-A11ECB75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EF2F2-71C3-48E3-9B60-2083654D8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1B846-B658-4CF1-AAA6-4D00B8A6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9A029-2929-449A-A056-5709585D2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75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A370-89C0-429B-8446-6A5389F7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2C2E-792C-4E09-AB46-E4F0E2239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7B7CCF-1FAF-465D-AAF6-A153390C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F4B7B4-5C71-470C-9A63-266627E5B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5E29D-8797-42FC-90A0-358E3CB9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80A04D-37D4-4ACF-9D38-FA75A4D9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0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D49B-74F4-471F-A9AC-3A2E30A3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5B21E-B5DE-4DB4-A295-C7DB4464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AB0868-2437-46B9-A91A-CD7A140D5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F829D1-FA2D-40EA-8C34-00DDD7F34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6895F-EBEB-4CB5-A92F-C5746310DD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EF8013-5D9B-473B-B84D-03F359EF3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6F7BA7-FC2E-4343-83C9-C8328D0C3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59FDAE-CFA7-45FC-8162-DD6A766A0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94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5FF37-5F83-415B-9337-D3E666F6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C32D7E-C03A-423E-B230-725418C31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25BB0-810E-4C0D-B1B1-53E1F9EBC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317F6-B945-46CF-955E-50D71F70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213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168CF8-C347-4F05-A0F2-C472A5064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335FF-A929-49C2-9805-6553CE982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C10F4-4A3C-4F53-AC2D-D211BF3B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33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E4077-DB4E-4C6F-8DD3-FC315C55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6855F-BD1C-4FA7-A12E-02CFC712B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6CB2A-AC36-4A66-A312-D454DCC5F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6123D-C813-4C1D-A7B0-31AC7A82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A5AC4-221B-4CF2-B76E-7F51509EE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AB762-A3BA-47A3-B091-0E9D96066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3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367B-0149-48A8-9906-DDFBECBB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98389-1013-4524-82EC-38E7908C68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10E18-0990-4755-9458-FD416305D2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615F6-8EC8-4F30-B8C8-6714590B8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47945-C3BE-4D46-8DF6-1582DDC6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971DB-1886-4EA4-A5AE-F609E1DA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79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FAE9C-3648-4910-98E9-9C33CE700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61420D-46E4-4ACC-91E5-F0EFE029F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B5A32-44CE-4D3C-91B3-E2362C6D7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31B09-A18E-4615-84B8-172EA5DCA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48A6B-E338-48A5-B14E-0D1FF720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20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F05236-CF62-45A5-A31E-B25A5CA38A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27FF9-C422-4FAB-B9AF-1B998BF91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4D14B-C3B5-4276-8F41-7AB33193D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62E82-617D-4EC3-B7D9-2F7EE364E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40B7B-2930-4B64-AB4C-A0EFD530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41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751F28-2C56-40A4-9985-54685F11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6592-B040-4348-BDDC-E67C9BAB0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69B8E-B0B4-456C-BD93-D0CD85268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4EF81-0E90-49D5-8560-59DC51B15DE5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AB1A5-5F6E-455C-B70E-6D7B14B9E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A84BF-E7E2-4DCD-8DD4-CD3492270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E83E9-D0BA-4641-A7F8-8B9234C96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478C1-D8D4-4FA9-9A6E-4E2C232EA2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/>
              <a:t>Conformal Boundary States for free boson</a:t>
            </a:r>
            <a:endParaRPr lang="en-GB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FCCA3-E984-473F-A509-A77D5D4930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Hassaan Saleem</a:t>
            </a:r>
          </a:p>
        </p:txBody>
      </p:sp>
    </p:spTree>
    <p:extLst>
      <p:ext uri="{BB962C8B-B14F-4D97-AF65-F5344CB8AC3E}">
        <p14:creationId xmlns:p14="http://schemas.microsoft.com/office/powerpoint/2010/main" val="173620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9491-E11F-4758-90D2-816FD495A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Quantum Field Theory (QFT)?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6C6CA8-E284-45B4-8CD9-4531F086BD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 A quantum theory with local operators (fields)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as degrees of freedom.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 Relativistic QFT is symmetric in spacetime translations, rotations and boosts.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Rotational symmetry + Boost symmetry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GB" sz="2400" dirty="0"/>
                  <a:t>Lorentz symmetry</a:t>
                </a:r>
              </a:p>
              <a:p>
                <a:pPr marL="0" indent="0" algn="ctr">
                  <a:buNone/>
                </a:pPr>
                <a:r>
                  <a:rPr lang="en-GB" sz="2400" dirty="0"/>
                  <a:t>Translation symmetry + Lorentz symmetry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sz="2400" dirty="0"/>
                  <a:t> Poincare symmetry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400" dirty="0"/>
                  <a:t> Should have at least one vacuum (lowest energy state)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400" dirty="0"/>
                  <a:t> Can have internal (non spacetime) symmetries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400" dirty="0"/>
                  <a:t> Has a vacuum state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|0⟩</m:t>
                    </m:r>
                  </m:oMath>
                </a14:m>
                <a:r>
                  <a:rPr lang="en-GB" sz="2400" dirty="0"/>
                  <a:t>. Main objects of study are correlation functions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⟨0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0⟩</m:t>
                    </m:r>
                  </m:oMath>
                </a14:m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6C6CA8-E284-45B4-8CD9-4531F086BD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411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9153-7FF1-4F91-8F11-DFD83706E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Conformal Field Theory (CFT)?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0B80B-AB9D-4910-8F47-A3EE09F05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err="1"/>
              <a:t>CFTs</a:t>
            </a:r>
            <a:r>
              <a:rPr lang="en-US" dirty="0"/>
              <a:t> can be made very rigorous.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 Fixed Points in RG flow.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 Extensive use in condensed matter physics (phase transitions and behaviour near criticality).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 Super String Theory is a (super) conformal theory.</a:t>
            </a:r>
          </a:p>
        </p:txBody>
      </p:sp>
    </p:spTree>
    <p:extLst>
      <p:ext uri="{BB962C8B-B14F-4D97-AF65-F5344CB8AC3E}">
        <p14:creationId xmlns:p14="http://schemas.microsoft.com/office/powerpoint/2010/main" val="59697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A8A07-63DC-4778-ADDC-16E37765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CFT?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2EBF2A-06B5-4DA7-A859-CF681342D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84917"/>
                <a:ext cx="10515600" cy="4792046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Relativistic QFT + Additional spacetime symmetries (Conformal Transformations -or CT- in total)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Defining equation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These transformations preserve angles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, every transformation is conformal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&gt;2</m:t>
                    </m:r>
                  </m:oMath>
                </a14:m>
                <a:r>
                  <a:rPr lang="en-GB" dirty="0"/>
                  <a:t>, Poincare + Scale Transformation + Special Conformal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Scale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Transformation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Special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Conformal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inversion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2EBF2A-06B5-4DA7-A859-CF681342D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84917"/>
                <a:ext cx="10515600" cy="4792046"/>
              </a:xfrm>
              <a:blipFill>
                <a:blip r:embed="rId2"/>
                <a:stretch>
                  <a:fillRect l="-1043" t="-2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606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716FA3-46C7-438C-B536-E02811881D4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958788" y="1967266"/>
                <a:ext cx="2755962" cy="2547257"/>
              </a:xfrm>
              <a:noFill/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3000" kern="1200" dirty="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</a:rPr>
                  <a:t>Conformal Transformations</a:t>
                </a:r>
                <a:br>
                  <a:rPr lang="en-US" sz="3000" kern="1200" dirty="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</a:rPr>
                </a:br>
                <a:r>
                  <a:rPr lang="en-US" sz="3000" kern="1200" dirty="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000" b="0" i="1" kern="120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𝐷</m:t>
                    </m:r>
                    <m:r>
                      <a:rPr lang="en-US" sz="3000" b="0" i="1" kern="120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&gt;2</m:t>
                    </m:r>
                  </m:oMath>
                </a14:m>
                <a:endParaRPr lang="en-US" sz="3000" kern="120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716FA3-46C7-438C-B536-E02811881D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58788" y="1967266"/>
                <a:ext cx="2755962" cy="2547257"/>
              </a:xfrm>
              <a:blipFill>
                <a:blip r:embed="rId2"/>
                <a:stretch>
                  <a:fillRect l="-4425" r="-46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4A77652A-212C-4FF3-8808-8CD16DB64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68" y="643466"/>
            <a:ext cx="5095396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73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4A8AE-934A-494C-B892-F8541A1FC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Fields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BC495E-766A-4ACF-A294-31357B9337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A field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primary</a:t>
                </a:r>
                <a:r>
                  <a:rPr lang="en-US" dirty="0"/>
                  <a:t> if for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the field transforms as;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e.g. for dilations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GB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dirty="0"/>
                  <a:t> is called the scaling dimension of the field.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BC495E-766A-4ACF-A294-31357B9337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60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D02C250-FBA1-4309-84AA-7029DE4EAA8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/>
                  <a:t> case (two dimensional CFT)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D02C250-FBA1-4309-84AA-7029DE4EAA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DD25EB-20A0-43E0-801C-7CF7F8FA03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02672"/>
                <a:ext cx="10515600" cy="4678532"/>
              </a:xfrm>
            </p:spPr>
            <p:txBody>
              <a:bodyPr>
                <a:normAutofit fontScale="925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Coordinates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where;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CTs are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holomorphic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transformation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→</m:t>
                      </m:r>
                      <m:acc>
                        <m:accPr>
                          <m:chr m:val="̅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anti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holomorphic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transformation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Infinitesimal 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ℤ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ℤ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ℤ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ℤ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ℤ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</m:acc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d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ℤ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DD25EB-20A0-43E0-801C-7CF7F8FA03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02672"/>
                <a:ext cx="10515600" cy="4678532"/>
              </a:xfrm>
              <a:blipFill>
                <a:blip r:embed="rId3"/>
                <a:stretch>
                  <a:fillRect l="-928" t="-18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06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0F8C-96D0-4D7E-A029-10E6D4A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Virasoro</a:t>
            </a:r>
            <a:r>
              <a:rPr lang="en-US" dirty="0"/>
              <a:t> Algebra and Stress tensor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6F4680-E435-40A3-9C29-A541B4FDCB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02672"/>
                <a:ext cx="10515600" cy="4774291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/>
                  <a:t> satisfy  (Witt algebra)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Witt algebra can be ‘extended’ to Virasoro algebra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Stress tensor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defined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 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 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6F4680-E435-40A3-9C29-A541B4FDCB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02672"/>
                <a:ext cx="10515600" cy="4774291"/>
              </a:xfrm>
              <a:blipFill>
                <a:blip r:embed="rId2"/>
                <a:stretch>
                  <a:fillRect l="-1043" t="-1788" b="-24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92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6C2E476-7548-4C21-9C30-E8EC09ECC6E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Primary field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/>
                  <a:t> CFT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6C2E476-7548-4C21-9C30-E8EC09ECC6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46D13-F7A3-4D4C-8CBF-7AA2EFF61C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67161"/>
                <a:ext cx="10515600" cy="4809802"/>
              </a:xfrm>
            </p:spPr>
            <p:txBody>
              <a:bodyPr>
                <a:normAutofit lnSpcReduction="100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b="0" dirty="0">
                    <a:latin typeface="Cambria Math" panose="02040503050406030204" pitchFamily="18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b="0" dirty="0">
                    <a:latin typeface="Cambria Math" panose="02040503050406030204" pitchFamily="18" charset="0"/>
                  </a:rPr>
                  <a:t>coordinates</a:t>
                </a:r>
                <a:r>
                  <a:rPr lang="en-GB" dirty="0">
                    <a:latin typeface="Cambria Math" panose="02040503050406030204" pitchFamily="18" charset="0"/>
                  </a:rPr>
                  <a:t>, a primary field transforms as;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acc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acc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 are conformal weights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 correspond to translations, rotations, dilations and special conformal tr. (globally defined CTs).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>
                    <a:latin typeface="Cambria Math" panose="02040503050406030204" pitchFamily="18" charset="0"/>
                  </a:rPr>
                  <a:t> A field is </a:t>
                </a:r>
                <a:r>
                  <a:rPr lang="en-GB" b="1" dirty="0">
                    <a:latin typeface="Cambria Math" panose="02040503050406030204" pitchFamily="18" charset="0"/>
                  </a:rPr>
                  <a:t>quasi-primary </a:t>
                </a:r>
                <a:r>
                  <a:rPr lang="en-GB" dirty="0">
                    <a:latin typeface="Cambria Math" panose="02040503050406030204" pitchFamily="18" charset="0"/>
                  </a:rPr>
                  <a:t>if it follows primary transformation law only for global CTs.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 are quasi primary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=2, 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endParaRPr lang="en-GB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46D13-F7A3-4D4C-8CBF-7AA2EFF61C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67161"/>
                <a:ext cx="10515600" cy="4809802"/>
              </a:xfrm>
              <a:blipFill>
                <a:blip r:embed="rId3"/>
                <a:stretch>
                  <a:fillRect l="-1043" t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776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DA207-2B2E-421C-AB70-83BB75773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 expansions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98480A-F289-435F-802D-987FC04FA1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11550"/>
                <a:ext cx="10515600" cy="4765413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For a primary field, we have the following mode expansion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coordinates;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acc>
                            </m:sup>
                          </m:sSup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For </a:t>
                </a:r>
                <a:r>
                  <a:rPr lang="en-GB" b="1" dirty="0"/>
                  <a:t>chiral</a:t>
                </a:r>
                <a:r>
                  <a:rPr lang="en-GB" dirty="0"/>
                  <a:t> primary fields, we have;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    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acc>
                            </m:sup>
                          </m:sSup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US" b="0" dirty="0"/>
                  <a:t>e.g.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GB" dirty="0"/>
                  <a:t>, the mode expansions are;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    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98480A-F289-435F-802D-987FC04FA1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11550"/>
                <a:ext cx="10515600" cy="4765413"/>
              </a:xfrm>
              <a:blipFill>
                <a:blip r:embed="rId2"/>
                <a:stretch>
                  <a:fillRect l="-1217" t="-21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715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998F8-4138-4D59-8787-F21575B92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Product Expansion (</a:t>
            </a:r>
            <a:r>
              <a:rPr lang="en-US" dirty="0" err="1"/>
              <a:t>OPE</a:t>
            </a:r>
            <a:r>
              <a:rPr lang="en-US" dirty="0"/>
              <a:t>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9D58-9EC8-41F3-8357-FB5475F31E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2861" y="1447060"/>
                <a:ext cx="11434439" cy="4962618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</a:t>
                </a:r>
                <a:r>
                  <a:rPr lang="en-US" sz="2200" dirty="0" err="1"/>
                  <a:t>OPE</a:t>
                </a:r>
                <a:r>
                  <a:rPr lang="en-US" sz="2200" dirty="0"/>
                  <a:t> of two quasi primary operators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200" dirty="0"/>
                  <a:t> is</a:t>
                </a:r>
              </a:p>
              <a:p>
                <a:pPr marL="0" indent="0">
                  <a:buNone/>
                </a:pPr>
                <a:endParaRPr lang="en-US" sz="2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𝑖𝑗𝑘</m:t>
                                  </m:r>
                                </m:sub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e.g. for a primary field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200" dirty="0"/>
                  <a:t>, we have (another definition of primary fields)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regular</m:t>
                      </m:r>
                    </m:oMath>
                  </m:oMathPara>
                </a14:m>
                <a:endParaRPr lang="en-US" sz="2200" b="0" dirty="0"/>
              </a:p>
              <a:p>
                <a:pPr marL="0" indent="0">
                  <a:buNone/>
                </a:pPr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acc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regular</m:t>
                      </m:r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and for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200" dirty="0"/>
                  <a:t>, we have;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num>
                        <m:den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regular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9D58-9EC8-41F3-8357-FB5475F31E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2861" y="1447060"/>
                <a:ext cx="11434439" cy="4962618"/>
              </a:xfrm>
              <a:blipFill>
                <a:blip r:embed="rId2"/>
                <a:stretch>
                  <a:fillRect l="-693" t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11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16973A-B47A-42CF-9567-228D62EB1CB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6"/>
                <a:ext cx="10515600" cy="851116"/>
              </a:xfrm>
            </p:spPr>
            <p:txBody>
              <a:bodyPr/>
              <a:lstStyle/>
              <a:p>
                <a:r>
                  <a:rPr lang="en-US" dirty="0"/>
                  <a:t>Free boson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16973A-B47A-42CF-9567-228D62EB1C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6"/>
                <a:ext cx="10515600" cy="851116"/>
              </a:xfrm>
              <a:blipFill>
                <a:blip r:embed="rId2"/>
                <a:stretch>
                  <a:fillRect l="-2377" t="-13571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EA9A65-AF77-4C9C-A4F8-8B1BB96DA6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4097"/>
                <a:ext cx="10515600" cy="5255581"/>
              </a:xfrm>
            </p:spPr>
            <p:txBody>
              <a:bodyPr>
                <a:no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 The free boson action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𝑑𝑧𝑑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𝜕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20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000" dirty="0"/>
                  <a:t> Equation of motion is</a:t>
                </a: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𝜕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</m:acc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=0⇒</m:t>
                      </m:r>
                      <m:acc>
                        <m:accPr>
                          <m:chr m:val="̅"/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</m:acc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𝜕</m:t>
                      </m:r>
                      <m:acc>
                        <m:accPr>
                          <m:chr m:val="̅"/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 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acc>
                                <m:accPr>
                                  <m:chr m:val="̅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</m:acc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b="0" dirty="0"/>
                  <a:t> 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000" b="0" dirty="0"/>
                  <a:t> are primary fields)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         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sz="2000" dirty="0"/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b="0" dirty="0"/>
                  <a:t>’s are connected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≻−1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≤−1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b="0" dirty="0"/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b="0" dirty="0"/>
                  <a:t> (by calculating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b="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⟨0|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|0⟩</m:t>
                    </m:r>
                  </m:oMath>
                </a14:m>
                <a:r>
                  <a:rPr lang="en-US" sz="2000" b="0" dirty="0"/>
                  <a:t>)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/>
                  <a:t> is expanded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</m:func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≠0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US" sz="2000" b="0" dirty="0"/>
              </a:p>
              <a:p>
                <a:pPr marL="0" indent="0">
                  <a:buNone/>
                </a:pPr>
                <a:endParaRPr lang="en-US" sz="2000" b="0" dirty="0"/>
              </a:p>
              <a:p>
                <a:pPr marL="0" indent="0">
                  <a:buNone/>
                </a:pPr>
                <a:endParaRPr lang="en-GB" sz="2000" dirty="0"/>
              </a:p>
              <a:p>
                <a:pPr marL="0" indent="0">
                  <a:buNone/>
                </a:pPr>
                <a:endParaRPr lang="en-GB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EA9A65-AF77-4C9C-A4F8-8B1BB96DA6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4097"/>
                <a:ext cx="10515600" cy="5255581"/>
              </a:xfrm>
              <a:blipFill>
                <a:blip r:embed="rId3"/>
                <a:stretch>
                  <a:fillRect l="-522" t="-1160" b="-6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21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D296A-2043-4913-981E-1E5CFC2E7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6524"/>
          </a:xfrm>
        </p:spPr>
        <p:txBody>
          <a:bodyPr>
            <a:normAutofit/>
          </a:bodyPr>
          <a:lstStyle/>
          <a:p>
            <a:r>
              <a:rPr lang="en-US" dirty="0"/>
              <a:t>Introducing a boundary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203093-4FD8-4481-9C58-7AE1A68316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35837"/>
                <a:ext cx="10515600" cy="4641126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We can introduce a boundary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Im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dirty="0"/>
                  <a:t> We study it on a ‘strip’ with coordinates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203093-4FD8-4481-9C58-7AE1A68316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35837"/>
                <a:ext cx="10515600" cy="4641126"/>
              </a:xfrm>
              <a:blipFill>
                <a:blip r:embed="rId2"/>
                <a:stretch>
                  <a:fillRect l="-1043" t="-2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E3BEE37-4B2A-4652-9B98-173DCD88D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9" y="371724"/>
            <a:ext cx="4071728" cy="2920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9781D3-E9C1-496C-A8C1-EDE926DD8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4667" y="4213119"/>
            <a:ext cx="7082666" cy="243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8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72666-7F1E-42D9-B43C-56A20C678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boson on the strip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71AB5E-979F-4937-890A-9E0DC680A2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For variation of action to vary, we have;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𝜏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bSup>
                        <m:sSub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=0⇒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200">
                                          <a:latin typeface="Cambria Math" panose="02040503050406030204" pitchFamily="18" charset="0"/>
                                        </a:rPr>
                                        <m:t>​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=0,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=0        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                 (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Neumann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200">
                                          <a:latin typeface="Cambria Math" panose="02040503050406030204" pitchFamily="18" charset="0"/>
                                        </a:rPr>
                                        <m:t>​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=0,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200">
                                          <a:latin typeface="Cambria Math" panose="02040503050406030204" pitchFamily="18" charset="0"/>
                                        </a:rPr>
                                        <m:t>​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=0,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Dirichlet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endParaRPr lang="en-GB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 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Neumann</m:t>
                          </m:r>
                          <m: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Neumann</m:t>
                          </m:r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  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Dirichlet</m:t>
                          </m:r>
                          <m: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Dirichlet</m:t>
                          </m:r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ℤ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GB" sz="22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 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Neumann</m:t>
                          </m:r>
                          <m: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Dirichlet</m:t>
                          </m:r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  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Dirichlet</m:t>
                          </m:r>
                          <m: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Neumann</m:t>
                          </m:r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200" i="1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acc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200" dirty="0"/>
                  <a:t> which implies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marL="0" indent="0">
                  <a:buNone/>
                </a:pPr>
                <a:endParaRPr lang="en-GB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71AB5E-979F-4937-890A-9E0DC680A2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8" t="-1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094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0BBC-4E59-4814-A1F3-DEC642C82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82" y="262525"/>
            <a:ext cx="10750118" cy="1428164"/>
          </a:xfrm>
        </p:spPr>
        <p:txBody>
          <a:bodyPr/>
          <a:lstStyle/>
          <a:p>
            <a:r>
              <a:rPr lang="en-US" dirty="0"/>
              <a:t>World Sheet duality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0DADCB-6380-4E5D-B728-7C80080FA4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6128" y="1721252"/>
                <a:ext cx="10927672" cy="4771623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Make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direction </a:t>
                </a:r>
              </a:p>
              <a:p>
                <a:pPr marL="0" indent="0">
                  <a:buNone/>
                </a:pPr>
                <a:r>
                  <a:rPr lang="en-US" dirty="0"/>
                  <a:t>compact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US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We have the world sheet</a:t>
                </a:r>
              </a:p>
              <a:p>
                <a:pPr marL="0" indent="0">
                  <a:buNone/>
                </a:pPr>
                <a:r>
                  <a:rPr lang="en-US" dirty="0"/>
                  <a:t>duality (open closed duality)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open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closed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concept of </a:t>
                </a:r>
                <a:r>
                  <a:rPr lang="en-US" b="1" dirty="0"/>
                  <a:t>Boundary</a:t>
                </a:r>
              </a:p>
              <a:p>
                <a:pPr marL="0" indent="0">
                  <a:buNone/>
                </a:pPr>
                <a:r>
                  <a:rPr lang="en-US" b="1" dirty="0"/>
                  <a:t>State </a:t>
                </a:r>
                <a:r>
                  <a:rPr lang="en-US" dirty="0"/>
                  <a:t>arises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0DADCB-6380-4E5D-B728-7C80080FA4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6128" y="1721252"/>
                <a:ext cx="10927672" cy="4771623"/>
              </a:xfrm>
              <a:blipFill>
                <a:blip r:embed="rId2"/>
                <a:stretch>
                  <a:fillRect l="-1004" t="-25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6F96122-90B6-4BE0-88C4-F72659855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0" y="365125"/>
            <a:ext cx="6438465" cy="3181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B5C929-2949-4B55-B007-D617D352D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218" y="3546321"/>
            <a:ext cx="7019638" cy="304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5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02C1-D117-42FB-A84D-AD0E3F488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states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1F4D8B-9F1B-43BA-93BD-6B23F545D4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3337" y="1411550"/>
                <a:ext cx="11025326" cy="4792046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Boundary conditions translate as follows (gluing conditions)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</m:sSub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closed</m:t>
                          </m:r>
                        </m:sub>
                      </m:sSub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      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</a:rPr>
                            <m:t>closed</m:t>
                          </m:r>
                        </m:sub>
                      </m:sSub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endParaRPr lang="en-US" sz="2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The solution of gluing conditions is as follows;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𝒩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acc>
                            <m:accPr>
                              <m:chr m:val="⃗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sub>
                        <m:sup/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</m:d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⊗|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acc>
                            <m:accPr>
                              <m:chr m:val="⃗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where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nary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𝑈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Dirichlet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Neumann</m:t>
                              </m:r>
                              <m: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Conformal symmetry requires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)|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⟩=0</m:t>
                    </m:r>
                  </m:oMath>
                </a14:m>
                <a:endParaRPr lang="en-GB" sz="2200" dirty="0"/>
              </a:p>
              <a:p>
                <a:pPr marL="0" indent="0">
                  <a:buNone/>
                </a:pPr>
                <a:endParaRPr lang="en-GB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1F4D8B-9F1B-43BA-93BD-6B23F545D4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337" y="1411550"/>
                <a:ext cx="11025326" cy="4792046"/>
              </a:xfrm>
              <a:blipFill>
                <a:blip r:embed="rId2"/>
                <a:stretch>
                  <a:fillRect l="-719" t="-17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387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7731E-F0CA-4C84-B861-B819A02A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 on Boundary States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21F1C3-F593-42C9-BF57-34DE0BA6C9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67161"/>
                <a:ext cx="10515600" cy="4809802"/>
              </a:xfrm>
            </p:spPr>
            <p:txBody>
              <a:bodyPr>
                <a:normAutofit lnSpcReduction="100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In open sector, we calculate the partition function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𝑍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ℋ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24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In the closed string sector, we calculate the amplitude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acc>
                      <m:d>
                        <m:dPr>
                          <m:ctrlP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=⟨</m:t>
                      </m:r>
                      <m:r>
                        <m:rPr>
                          <m:sty m:val="p"/>
                        </m:rPr>
                        <a:rPr lang="en-US" sz="2200" b="0" i="0" dirty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sSup>
                        <m:sSupPr>
                          <m:ctrlP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200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d>
                            <m:dPr>
                              <m:ctrlP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2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200" b="0" i="1" dirty="0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200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dirty="0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Their equality gives 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𝒩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=1, 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𝒩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 For generalizing (and for without lagrangian) introduce Ishibashi states and a general boundary state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200" dirty="0"/>
                  <a:t> is a representation);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⟩⟩=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groupChr>
                            <m:groupChrPr>
                              <m:chr m:val="→"/>
                              <m:pos m:val="top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1"/>
                                </m:r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groupChr>
                        </m:sub>
                        <m:sup/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</m:d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⊗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     |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⟩=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⟩⟩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GB" sz="2200" dirty="0"/>
                  <a:t>’s must satisfy a condition (Cardy condition)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ℤ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∀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endParaRPr lang="en-GB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21F1C3-F593-42C9-BF57-34DE0BA6C9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67161"/>
                <a:ext cx="10515600" cy="4809802"/>
              </a:xfrm>
              <a:blipFill>
                <a:blip r:embed="rId2"/>
                <a:stretch>
                  <a:fillRect l="-754" t="-2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14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E77AB-1B7A-4A8D-9059-D45E4EE9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605"/>
          </a:xfrm>
        </p:spPr>
        <p:txBody>
          <a:bodyPr/>
          <a:lstStyle/>
          <a:p>
            <a:r>
              <a:rPr lang="en-US" dirty="0"/>
              <a:t>Sewing constraints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A5F9BA-CD1F-4DF3-92F2-5302210153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2357" y="1189608"/>
                <a:ext cx="10581443" cy="5312145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We can generalize to arbitrary </a:t>
                </a:r>
                <a:r>
                  <a:rPr lang="en-GB" sz="2200" dirty="0"/>
                  <a:t>surfaces </a:t>
                </a:r>
              </a:p>
              <a:p>
                <a:pPr marL="0" indent="0">
                  <a:buNone/>
                </a:pPr>
                <a:r>
                  <a:rPr lang="en-GB" sz="2200" dirty="0"/>
                  <a:t>(Riemann surfaces) with boundaries and holes.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We calculate the correlation functions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)|0⟩</m:t>
                    </m:r>
                  </m:oMath>
                </a14:m>
                <a:r>
                  <a:rPr lang="en-GB" sz="2200" dirty="0"/>
                  <a:t> </a:t>
                </a:r>
              </a:p>
              <a:p>
                <a:pPr marL="0" indent="0">
                  <a:buNone/>
                </a:pPr>
                <a:r>
                  <a:rPr lang="en-GB" sz="2200" dirty="0"/>
                  <a:t>by chopping off the surface into parts to get</a:t>
                </a:r>
              </a:p>
              <a:p>
                <a:pPr marL="0" indent="0">
                  <a:buNone/>
                </a:pPr>
                <a:r>
                  <a:rPr lang="en-GB" sz="2200" dirty="0"/>
                  <a:t>three and lesser point functions.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The answer shouldn’t depend on chopping</a:t>
                </a:r>
              </a:p>
              <a:p>
                <a:pPr marL="0" indent="0">
                  <a:buNone/>
                </a:pPr>
                <a:r>
                  <a:rPr lang="en-GB" sz="2200" dirty="0"/>
                  <a:t>and we have Sewing constraints.</a:t>
                </a:r>
              </a:p>
              <a:p>
                <a:pPr marL="0" indent="0">
                  <a:buNone/>
                </a:pPr>
                <a:r>
                  <a:rPr lang="en-GB" sz="2200" dirty="0"/>
                  <a:t>e.g. the first constraint is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34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𝑞𝑟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23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𝑟𝑞</m:t>
                        </m:r>
                      </m:sub>
                    </m:sSub>
                  </m:oMath>
                </a14:m>
                <a:r>
                  <a:rPr lang="en-GB" sz="2200" dirty="0"/>
                  <a:t> </a:t>
                </a:r>
              </a:p>
              <a:p>
                <a:pPr marL="0" indent="0">
                  <a:buNone/>
                </a:pPr>
                <a:r>
                  <a:rPr lang="en-GB" sz="2200" dirty="0"/>
                  <a:t> where the matrices are called </a:t>
                </a:r>
                <a:r>
                  <a:rPr lang="en-GB" sz="2200" b="1" dirty="0"/>
                  <a:t>fusion matrices.</a:t>
                </a:r>
                <a:endParaRPr lang="en-GB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A5F9BA-CD1F-4DF3-92F2-5302210153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2357" y="1189608"/>
                <a:ext cx="10581443" cy="5312145"/>
              </a:xfrm>
              <a:blipFill>
                <a:blip r:embed="rId2"/>
                <a:stretch>
                  <a:fillRect l="-749" t="-14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317341B-76B4-4F3A-9072-774919732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115" y="51142"/>
            <a:ext cx="5379675" cy="67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6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12A27-2057-42B5-972A-1ECBB5217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4483"/>
          </a:xfrm>
        </p:spPr>
        <p:txBody>
          <a:bodyPr/>
          <a:lstStyle/>
          <a:p>
            <a:r>
              <a:rPr lang="en-US" dirty="0"/>
              <a:t>Free Compact Boson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440F10-BCD1-4ABA-8352-8951F7A413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89608"/>
                <a:ext cx="10515600" cy="4987355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The compact boson follows the following condition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𝑅𝑛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𝑅𝑛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𝑅𝑛</m:t>
                      </m:r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The action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200" dirty="0"/>
                  <a:t> is non-trivial on vacuum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GB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Δ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𝑅𝑛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2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sty m:val="p"/>
                        </m:rPr>
                        <a:rPr lang="en-US" sz="22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Modular invariance gives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𝑅𝑛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𝑅𝑛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     </m:t>
                          </m:r>
                          <m:acc>
                            <m:accPr>
                              <m:chr m:val="̅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𝑅𝑛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The possible Ishibashi states are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,0⟩⟩,|0,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⟩⟩</m:t>
                    </m:r>
                  </m:oMath>
                </a14:m>
                <a:r>
                  <a:rPr lang="en-GB" sz="2200" dirty="0"/>
                  <a:t> and the states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⟩⟩</m:t>
                    </m:r>
                  </m:oMath>
                </a14:m>
                <a:r>
                  <a:rPr lang="en-GB" sz="2200" dirty="0"/>
                  <a:t>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=0,1,2,…</m:t>
                    </m:r>
                  </m:oMath>
                </a14:m>
                <a:r>
                  <a:rPr lang="en-GB" sz="2200" dirty="0"/>
                  <a:t> (The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⟩⟩</m:t>
                    </m:r>
                  </m:oMath>
                </a14:m>
                <a:r>
                  <a:rPr lang="en-GB" sz="2200" dirty="0"/>
                  <a:t> states correspond to vertex operators)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A general boundary state is as follows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b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b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⟩⟩+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/{0}</m:t>
                          </m:r>
                        </m:sub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b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,0⟩⟩+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ℤ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/{0}</m:t>
                          </m:r>
                        </m:sub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b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|0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⟩⟩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endParaRPr lang="en-GB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440F10-BCD1-4ABA-8352-8951F7A413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89608"/>
                <a:ext cx="10515600" cy="4987355"/>
              </a:xfrm>
              <a:blipFill>
                <a:blip r:embed="rId2"/>
                <a:stretch>
                  <a:fillRect l="-638" t="-15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54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7AFD3-7AA9-4F25-8D31-6117FB45A3E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6"/>
                <a:ext cx="10515600" cy="81560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The irrational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self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dual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/>
                  <a:t> case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7AFD3-7AA9-4F25-8D31-6117FB45A3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6"/>
                <a:ext cx="10515600" cy="815604"/>
              </a:xfrm>
              <a:blipFill>
                <a:blip r:embed="rId2"/>
                <a:stretch>
                  <a:fillRect l="-2087" t="-15672" b="-156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67A2D5-572C-417E-9C62-DB70642550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5005" y="1260630"/>
                <a:ext cx="11114843" cy="5033638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If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self</m:t>
                        </m:r>
                        <m:r>
                          <a:rPr lang="en-US" sz="2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dual</m:t>
                        </m:r>
                      </m:sub>
                    </m:sSub>
                  </m:oMath>
                </a14:m>
                <a:r>
                  <a:rPr lang="en-GB" sz="2200" dirty="0"/>
                  <a:t> is irrational where;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self</m:t>
                          </m:r>
                          <m: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dual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ra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then Dirichlet and Neumann boundary states are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⟩⟩+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ℤ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/{0}</m:t>
                          </m:r>
                        </m:sub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⟩⟩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⟩⟩+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ℤ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/{0}</m:t>
                          </m:r>
                        </m:sub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⟩⟩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There is also a set of so-called Friedan boundary states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GB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⟩⟩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The form is proven by recursion relations (using the first Sewing constraint).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67A2D5-572C-417E-9C62-DB70642550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5005" y="1260630"/>
                <a:ext cx="11114843" cy="5033638"/>
              </a:xfrm>
              <a:blipFill>
                <a:blip r:embed="rId3"/>
                <a:stretch>
                  <a:fillRect l="-713" t="-14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584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EEE4064-46F5-412B-A5FE-B346A771EB0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Analogue of Cardy condition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self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dual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/>
                  <a:t> case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EEE4064-46F5-412B-A5FE-B346A771EB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260251-87E2-4EB3-B335-0034D7C446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2164" y="1518081"/>
                <a:ext cx="10927672" cy="4676637"/>
              </a:xfrm>
            </p:spPr>
            <p:txBody>
              <a:bodyPr>
                <a:normAutofit fontScale="925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Recall that Cardy condition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Amplitude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closed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Partition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function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open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string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i="0">
                          <a:latin typeface="Cambria Math" panose="02040503050406030204" pitchFamily="18" charset="0"/>
                        </a:rPr>
                        <m:t>channel</m:t>
                      </m:r>
                    </m:oMath>
                  </m:oMathPara>
                </a14:m>
                <a:endParaRPr lang="en-US" sz="2200" b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                 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string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channel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                      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nonnegative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coefficients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We calculate amplitude with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</m:t>
                    </m:r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fun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</m:t>
                    </m:r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GB" sz="2200" dirty="0"/>
                  <a:t> as boundary states to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closed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Sup>
                                <m:sSub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p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</a:rPr>
                                    <m:t>Vir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In the open string channel, it can be written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open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nary>
                        <m:nary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nary>
                        <m:nary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num>
                                        <m:den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̃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Where</a:t>
                </a:r>
              </a:p>
              <a:p>
                <a:pPr marL="0" indent="0" algn="ctr">
                  <a:buNone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2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num>
                                  <m:den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func>
                      </m:e>
                    </m:fun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    </m:t>
                    </m:r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func>
                        <m:func>
                          <m:func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e>
                        </m:func>
                        <m:func>
                          <m:func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func>
                        <m:func>
                          <m:func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2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func>
                          </m:e>
                        </m:func>
                      </m:e>
                    </m:func>
                  </m:oMath>
                </a14:m>
                <a:r>
                  <a:rPr lang="en-GB" sz="2200" dirty="0"/>
                  <a:t>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So we get a </a:t>
                </a:r>
                <a:r>
                  <a:rPr lang="en-GB" sz="2200" b="1" dirty="0"/>
                  <a:t>positive definite measure </a:t>
                </a:r>
                <a:r>
                  <a:rPr lang="en-GB" sz="2200" dirty="0"/>
                  <a:t>instead of non negative coefficients in Cardy condition.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260251-87E2-4EB3-B335-0034D7C446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2164" y="1518081"/>
                <a:ext cx="10927672" cy="4676637"/>
              </a:xfrm>
              <a:blipFill>
                <a:blip r:embed="rId3"/>
                <a:stretch>
                  <a:fillRect l="-614" t="-13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60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9804B-DAAF-4392-A86D-D59E00070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9892"/>
          </a:xfrm>
        </p:spPr>
        <p:txBody>
          <a:bodyPr/>
          <a:lstStyle/>
          <a:p>
            <a:r>
              <a:rPr lang="en-US" dirty="0"/>
              <a:t>Questions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EB696-3823-4111-8DD9-8847F4F255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05018"/>
                <a:ext cx="10515600" cy="4871945"/>
              </a:xfrm>
            </p:spPr>
            <p:txBody>
              <a:bodyPr>
                <a:normAutofit lnSpcReduction="100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2200" dirty="0"/>
                  <a:t> What are these Friedan states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⟩⟩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In terms of the field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200" dirty="0"/>
                  <a:t> (i.e. write them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200" dirty="0"/>
                  <a:t>’s acting 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|0⟩</m:t>
                    </m:r>
                  </m:oMath>
                </a14:m>
                <a:r>
                  <a:rPr lang="en-GB" sz="2200" dirty="0"/>
                  <a:t>).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How to interpret Cardy’s condition in irrational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self</m:t>
                        </m:r>
                        <m:r>
                          <a:rPr lang="en-US" sz="22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dual</m:t>
                        </m:r>
                      </m:sub>
                    </m:sSub>
                  </m:oMath>
                </a14:m>
                <a:r>
                  <a:rPr lang="en-GB" sz="2200" dirty="0"/>
                  <a:t> case?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What happens when we study the irrational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self</m:t>
                        </m:r>
                        <m:r>
                          <a:rPr lang="en-US" sz="2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dual</m:t>
                        </m:r>
                      </m:sub>
                    </m:sSub>
                  </m:oMath>
                </a14:m>
                <a:r>
                  <a:rPr lang="en-GB" sz="2200" dirty="0"/>
                  <a:t> case on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200" dirty="0"/>
                  <a:t> orbifold</a:t>
                </a:r>
              </a:p>
              <a:p>
                <a:pPr marL="0" indent="0">
                  <a:buNone/>
                </a:pPr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ℛ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ℛ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=|−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GB" sz="2200" dirty="0"/>
                  <a:t> What about orbifolds with other group symmetry?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GB" sz="2200" dirty="0"/>
              </a:p>
              <a:p>
                <a:pPr marL="0" indent="0">
                  <a:buNone/>
                </a:pPr>
                <a:endParaRPr lang="en-GB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EB696-3823-4111-8DD9-8847F4F255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05018"/>
                <a:ext cx="10515600" cy="4871945"/>
              </a:xfrm>
              <a:blipFill>
                <a:blip r:embed="rId2"/>
                <a:stretch>
                  <a:fillRect l="-754" t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55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0A80C-7CE7-4066-BB4A-7C5ED2680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000" dirty="0"/>
              <a:t>Thank you </a:t>
            </a:r>
          </a:p>
          <a:p>
            <a:pPr marL="0" indent="0" algn="ctr">
              <a:buNone/>
            </a:pPr>
            <a:r>
              <a:rPr lang="en-US" sz="10000" dirty="0"/>
              <a:t>for listening</a:t>
            </a:r>
            <a:endParaRPr lang="en-GB" sz="10000" dirty="0"/>
          </a:p>
        </p:txBody>
      </p:sp>
    </p:spTree>
    <p:extLst>
      <p:ext uri="{BB962C8B-B14F-4D97-AF65-F5344CB8AC3E}">
        <p14:creationId xmlns:p14="http://schemas.microsoft.com/office/powerpoint/2010/main" val="4099209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1686</Words>
  <Application>Microsoft Office PowerPoint</Application>
  <PresentationFormat>Widescreen</PresentationFormat>
  <Paragraphs>195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Wingdings</vt:lpstr>
      <vt:lpstr>Office Theme</vt:lpstr>
      <vt:lpstr>Conformal Boundary States for free boson</vt:lpstr>
      <vt:lpstr>What is Quantum Field Theory (QFT)?</vt:lpstr>
      <vt:lpstr>Why study Conformal Field Theory (CFT)?</vt:lpstr>
      <vt:lpstr>What is CFT?</vt:lpstr>
      <vt:lpstr>Conformal Transformations for D&gt;2</vt:lpstr>
      <vt:lpstr>Primary Fields</vt:lpstr>
      <vt:lpstr>D=2 case (two dimensional CFT)</vt:lpstr>
      <vt:lpstr>Virasoro Algebra and Stress tensor</vt:lpstr>
      <vt:lpstr>Primary field in D=2 CFT</vt:lpstr>
      <vt:lpstr>Mode expansions</vt:lpstr>
      <vt:lpstr>Operator Product Expansion (OPE)</vt:lpstr>
      <vt:lpstr>Free boson X(z,z ̅)</vt:lpstr>
      <vt:lpstr>Introducing a boundary</vt:lpstr>
      <vt:lpstr>Free boson on the strip</vt:lpstr>
      <vt:lpstr>World Sheet duality</vt:lpstr>
      <vt:lpstr>Boundary states</vt:lpstr>
      <vt:lpstr>Constraint on Boundary States</vt:lpstr>
      <vt:lpstr>Sewing constraints</vt:lpstr>
      <vt:lpstr>Free Compact Boson</vt:lpstr>
      <vt:lpstr>The irrational R/R_(self dual)  case</vt:lpstr>
      <vt:lpstr>Analogue of Cardy condition in R/R_(self dual)  case</vt:lpstr>
      <vt:lpstr>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Saleem, Hassaan</dc:creator>
  <cp:lastModifiedBy>Saleem, Hassaan</cp:lastModifiedBy>
  <cp:revision>50</cp:revision>
  <dcterms:created xsi:type="dcterms:W3CDTF">2022-03-26T15:22:59Z</dcterms:created>
  <dcterms:modified xsi:type="dcterms:W3CDTF">2026-01-20T08:15:17Z</dcterms:modified>
</cp:coreProperties>
</file>